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82" r:id="rId2"/>
    <p:sldId id="284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4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6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53" d="100"/>
          <a:sy n="153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E2B5C-4A23-1541-ACC9-6CA08507B93C}" type="datetimeFigureOut">
              <a:rPr lang="en-US" smtClean="0"/>
              <a:t>4/25/12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41CBA-7138-4D46-909E-D31DD928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71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1BDF8-4A5C-4840-BACC-DF0CC20223D4}" type="datetimeFigureOut">
              <a:rPr lang="en-US" smtClean="0"/>
              <a:t>4/25/12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D6A74-CA67-FC4D-AC8C-617AF8FD8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C052-75A2-E54E-8D14-E7C882CF587A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C052-75A2-E54E-8D14-E7C882CF587A}" type="slidenum">
              <a:rPr lang="en-US"/>
              <a:pPr/>
              <a:t>5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22A9BE-7FD8-E142-8A20-7EC94FC1D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78B2BA-6AF2-604F-8CC1-2677033677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clark@esu1.org" TargetMode="External"/><Relationship Id="rId3" Type="http://schemas.openxmlformats.org/officeDocument/2006/relationships/hyperlink" Target="mailto:jhopkins@esu1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fms12.esu1.org/fmi/iwp/res/iwp_auth.html" TargetMode="Externa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286901"/>
            <a:ext cx="6400800" cy="74318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Welcome to MOE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7338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800" dirty="0"/>
              <a:t>NASBO 2012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Stuart Clark</a:t>
            </a:r>
          </a:p>
          <a:p>
            <a:r>
              <a:rPr lang="en-US" sz="2000" dirty="0" smtClean="0"/>
              <a:t>ESU #1</a:t>
            </a:r>
          </a:p>
        </p:txBody>
      </p:sp>
    </p:spTree>
    <p:extLst>
      <p:ext uri="{BB962C8B-B14F-4D97-AF65-F5344CB8AC3E}">
        <p14:creationId xmlns:p14="http://schemas.microsoft.com/office/powerpoint/2010/main" val="393258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0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57200"/>
            <a:ext cx="8915400" cy="593090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 bwMode="auto">
          <a:xfrm>
            <a:off x="7620000" y="2809286"/>
            <a:ext cx="1295400" cy="3048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5370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Saving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/>
          <a:p>
            <a:r>
              <a:rPr lang="en-US" dirty="0" smtClean="0"/>
              <a:t>Save after entering data</a:t>
            </a:r>
            <a:endParaRPr lang="en-US" dirty="0"/>
          </a:p>
        </p:txBody>
      </p:sp>
      <p:pic>
        <p:nvPicPr>
          <p:cNvPr id="4" name="Picture 3" descr="Screen shot 2012-04-25 at 9.36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446" y="2133599"/>
            <a:ext cx="4907354" cy="273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37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69900"/>
            <a:ext cx="8915400" cy="59055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>
            <a:off x="7620000" y="1976437"/>
            <a:ext cx="1524000" cy="30797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5273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39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2451100"/>
            <a:ext cx="87884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9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005" y="644812"/>
            <a:ext cx="7772400" cy="1470025"/>
          </a:xfrm>
        </p:spPr>
        <p:txBody>
          <a:bodyPr/>
          <a:lstStyle/>
          <a:p>
            <a:r>
              <a:rPr lang="en-US" dirty="0" smtClean="0"/>
              <a:t>First year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9.40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2527300"/>
            <a:ext cx="33020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37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41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501900"/>
            <a:ext cx="48768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0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42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803400"/>
            <a:ext cx="35052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02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2-04-25 at 9.42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2578100"/>
            <a:ext cx="46736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62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9.43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1257300"/>
            <a:ext cx="4025900" cy="4330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3429000" y="3733800"/>
            <a:ext cx="8382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792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53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9144000" cy="614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4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59" y="228600"/>
            <a:ext cx="7772400" cy="1470025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4038600"/>
          </a:xfrm>
        </p:spPr>
        <p:txBody>
          <a:bodyPr/>
          <a:lstStyle/>
          <a:p>
            <a:pPr algn="l"/>
            <a:r>
              <a:rPr lang="en-US" dirty="0"/>
              <a:t>Provide you with a tool to </a:t>
            </a:r>
            <a:r>
              <a:rPr lang="en-US" dirty="0" smtClean="0"/>
              <a:t>help you:</a:t>
            </a:r>
          </a:p>
          <a:p>
            <a:pPr algn="l"/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manage your district’s local funding for special education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explain special education funding to Supt, Board,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51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5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"/>
            <a:ext cx="9144000" cy="657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43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6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0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34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6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46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0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2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68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168" y="457200"/>
            <a:ext cx="7772400" cy="1470025"/>
          </a:xfrm>
        </p:spPr>
        <p:txBody>
          <a:bodyPr/>
          <a:lstStyle/>
          <a:p>
            <a:r>
              <a:rPr lang="en-US" dirty="0" smtClean="0"/>
              <a:t>Create New Year &amp; Navigation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2-04-25 at 10.0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2247900"/>
            <a:ext cx="3721100" cy="23495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3581400" y="2895600"/>
            <a:ext cx="7620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4092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Adjusting MOE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10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52" y="2286000"/>
            <a:ext cx="6343650" cy="22098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>
            <a:off x="7542695" y="3352800"/>
            <a:ext cx="1143000" cy="5334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711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10.11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1854200"/>
            <a:ext cx="57277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990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6 at 8.08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130425"/>
            <a:ext cx="6369828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901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Contact Info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328" y="2023586"/>
            <a:ext cx="6400800" cy="4377214"/>
          </a:xfrm>
        </p:spPr>
        <p:txBody>
          <a:bodyPr/>
          <a:lstStyle/>
          <a:p>
            <a:r>
              <a:rPr lang="en-US" dirty="0" smtClean="0"/>
              <a:t>Stuart Clark</a:t>
            </a:r>
          </a:p>
          <a:p>
            <a:r>
              <a:rPr lang="en-US" sz="1200" dirty="0" smtClean="0"/>
              <a:t>Director of Special Education</a:t>
            </a:r>
          </a:p>
          <a:p>
            <a:r>
              <a:rPr lang="en-US" dirty="0" smtClean="0">
                <a:hlinkClick r:id="rId2"/>
              </a:rPr>
              <a:t>sclark@esu1.org</a:t>
            </a: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Jim Hopkins</a:t>
            </a:r>
          </a:p>
          <a:p>
            <a:r>
              <a:rPr lang="en-US" sz="1200" dirty="0" smtClean="0"/>
              <a:t>Technology Mastermind</a:t>
            </a:r>
          </a:p>
          <a:p>
            <a:r>
              <a:rPr lang="en-US" dirty="0" smtClean="0">
                <a:hlinkClick r:id="rId3"/>
              </a:rPr>
              <a:t>jhopkins@esu1.org</a:t>
            </a: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402.287.2061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8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627531"/>
            <a:ext cx="4114800" cy="1066800"/>
          </a:xfrm>
        </p:spPr>
        <p:txBody>
          <a:bodyPr/>
          <a:lstStyle/>
          <a:p>
            <a:pPr algn="l"/>
            <a:r>
              <a:rPr lang="en-US" sz="2800" dirty="0"/>
              <a:t>Total SPED spending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838200"/>
            <a:ext cx="83820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600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001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943600" y="1600200"/>
            <a:ext cx="1295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800600" y="1600200"/>
            <a:ext cx="1143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001000" y="16002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*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239000" y="16002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^</a:t>
            </a: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7239000" y="83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4800" y="2667000"/>
            <a:ext cx="5334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304800" y="3733800"/>
            <a:ext cx="533400" cy="533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04800" y="5791200"/>
            <a:ext cx="533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304800" y="4866756"/>
            <a:ext cx="5334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066800" y="4768785"/>
            <a:ext cx="7772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L</a:t>
            </a:r>
            <a:r>
              <a:rPr lang="en-US" sz="2800" dirty="0" smtClean="0"/>
              <a:t>ocal Effort </a:t>
            </a:r>
            <a:r>
              <a:rPr lang="en-US" dirty="0" smtClean="0"/>
              <a:t>- </a:t>
            </a:r>
            <a:r>
              <a:rPr lang="en-US" dirty="0" smtClean="0"/>
              <a:t>amount </a:t>
            </a:r>
            <a:r>
              <a:rPr lang="en-US" dirty="0"/>
              <a:t>can’t decrease</a:t>
            </a:r>
            <a:r>
              <a:rPr lang="en-US" sz="3200" dirty="0"/>
              <a:t> </a:t>
            </a:r>
            <a:r>
              <a:rPr lang="en-US" dirty="0"/>
              <a:t>(Maintenance of Effort)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066800" y="5638800"/>
            <a:ext cx="805989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IDEA</a:t>
            </a:r>
            <a:r>
              <a:rPr lang="en-US" sz="3200" dirty="0"/>
              <a:t> </a:t>
            </a:r>
            <a:r>
              <a:rPr lang="en-US" dirty="0" smtClean="0"/>
              <a:t> - (see matrix) can </a:t>
            </a:r>
            <a:r>
              <a:rPr lang="en-US" dirty="0"/>
              <a:t>be used for non-reimbursable^ costs and % not reimbursed - </a:t>
            </a:r>
            <a:r>
              <a:rPr lang="en-US" dirty="0">
                <a:solidFill>
                  <a:srgbClr val="000000"/>
                </a:solidFill>
              </a:rPr>
              <a:t>“</a:t>
            </a:r>
            <a:r>
              <a:rPr lang="en-US" dirty="0"/>
              <a:t>excess” v. “new/expanded</a:t>
            </a:r>
            <a:r>
              <a:rPr lang="en-US" dirty="0" smtClean="0"/>
              <a:t>” – </a:t>
            </a:r>
            <a:r>
              <a:rPr lang="en-US" dirty="0" smtClean="0"/>
              <a:t>can’t </a:t>
            </a:r>
            <a:r>
              <a:rPr lang="en-US" dirty="0"/>
              <a:t>supplant </a:t>
            </a:r>
            <a:r>
              <a:rPr lang="en-US" u="sng" dirty="0">
                <a:solidFill>
                  <a:schemeClr val="hlink"/>
                </a:solidFill>
              </a:rPr>
              <a:t>local</a:t>
            </a:r>
            <a:r>
              <a:rPr lang="en-US" dirty="0"/>
              <a:t> or </a:t>
            </a:r>
            <a:r>
              <a:rPr lang="en-US" u="sng" dirty="0" smtClean="0">
                <a:solidFill>
                  <a:schemeClr val="folHlink"/>
                </a:solidFill>
              </a:rPr>
              <a:t>state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endParaRPr lang="en-US" dirty="0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066800" y="3733800"/>
            <a:ext cx="7772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State Reimbursement</a:t>
            </a:r>
            <a:r>
              <a:rPr lang="en-US" sz="3200" dirty="0" smtClean="0"/>
              <a:t> </a:t>
            </a:r>
            <a:r>
              <a:rPr lang="en-US" dirty="0" smtClean="0"/>
              <a:t>– </a:t>
            </a:r>
            <a:r>
              <a:rPr lang="en-US" dirty="0"/>
              <a:t>from previous year’s </a:t>
            </a:r>
            <a:r>
              <a:rPr lang="en-US" dirty="0" smtClean="0"/>
              <a:t>expenditures</a:t>
            </a:r>
            <a:endParaRPr lang="en-US" dirty="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181600" y="2514600"/>
            <a:ext cx="1600200" cy="646331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FTE </a:t>
            </a:r>
            <a:r>
              <a:rPr lang="en-US" dirty="0"/>
              <a:t>calculation*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781800" y="2514600"/>
            <a:ext cx="1981200" cy="64633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non</a:t>
            </a:r>
            <a:r>
              <a:rPr lang="en-US" dirty="0"/>
              <a:t>-reimbursable^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57200" y="152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Special Education Finance Overview Graphic</a:t>
            </a: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8229600" y="914400"/>
            <a:ext cx="25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467600" y="914400"/>
            <a:ext cx="32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^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04800" y="3429000"/>
            <a:ext cx="853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60" grpId="0" animBg="1"/>
      <p:bldP spid="2067" grpId="0"/>
      <p:bldP spid="2068" grpId="0"/>
      <p:bldP spid="2069" grpId="0"/>
      <p:bldP spid="2070" grpId="0" animBg="1"/>
      <p:bldP spid="2071" grpId="0" animBg="1"/>
      <p:bldP spid="20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PED FUNDING MATRI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530" y="-1057806"/>
            <a:ext cx="8412742" cy="967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46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838200"/>
            <a:ext cx="83820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$250,000</a:t>
            </a:r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600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705600" y="16002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800600" y="16002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696200" y="3505200"/>
            <a:ext cx="1079183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57200" y="152400"/>
            <a:ext cx="830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MOE Graphic</a:t>
            </a:r>
            <a:endParaRPr lang="en-US" dirty="0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7315199" y="1600200"/>
            <a:ext cx="393383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405833" y="2743200"/>
            <a:ext cx="6909367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$210,000</a:t>
            </a:r>
            <a:endParaRPr lang="en-US" dirty="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400064" y="35052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4819664" y="35052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6724664" y="3505200"/>
            <a:ext cx="590536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7315199" y="3505200"/>
            <a:ext cx="381001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152400" y="4724400"/>
            <a:ext cx="8839200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$265,000</a:t>
            </a:r>
            <a:endParaRPr lang="en-US" dirty="0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40544" y="5486400"/>
            <a:ext cx="4419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$135,000</a:t>
            </a:r>
            <a:endParaRPr lang="en-US" dirty="0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708583" y="1600200"/>
            <a:ext cx="1066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7913070" y="5486400"/>
            <a:ext cx="107853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$35k</a:t>
            </a:r>
            <a:endParaRPr lang="en-US" dirty="0"/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7532070" y="5486400"/>
            <a:ext cx="381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$5k</a:t>
            </a:r>
            <a:endParaRPr lang="en-US" dirty="0"/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6926898" y="5486400"/>
            <a:ext cx="605171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$20k</a:t>
            </a:r>
            <a:endParaRPr lang="en-US" dirty="0"/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6465144" y="5486400"/>
            <a:ext cx="461754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$15k</a:t>
            </a:r>
            <a:endParaRPr lang="en-US" dirty="0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560144" y="5486400"/>
            <a:ext cx="1905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$65k</a:t>
            </a:r>
            <a:endParaRPr lang="en-US" dirty="0"/>
          </a:p>
        </p:txBody>
      </p:sp>
      <p:sp>
        <p:nvSpPr>
          <p:cNvPr id="3" name="Up Arrow 2"/>
          <p:cNvSpPr/>
          <p:nvPr/>
        </p:nvSpPr>
        <p:spPr bwMode="auto">
          <a:xfrm>
            <a:off x="6545899" y="6096000"/>
            <a:ext cx="381000" cy="6096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7315199" y="2743200"/>
            <a:ext cx="1447801" cy="533400"/>
          </a:xfrm>
          <a:prstGeom prst="rect">
            <a:avLst/>
          </a:prstGeom>
          <a:solidFill>
            <a:srgbClr val="F4240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$40,000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7696200" y="2209800"/>
            <a:ext cx="381000" cy="381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704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5" grpId="0" animBg="1"/>
      <p:bldP spid="2056" grpId="0" animBg="1"/>
      <p:bldP spid="2058" grpId="0" animBg="1"/>
      <p:bldP spid="2075" grpId="0"/>
      <p:bldP spid="24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en-US" sz="2800" dirty="0" smtClean="0"/>
              <a:t>MOE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7772400" cy="1295400"/>
          </a:xfrm>
        </p:spPr>
        <p:txBody>
          <a:bodyPr/>
          <a:lstStyle/>
          <a:p>
            <a:r>
              <a:rPr lang="en-US" sz="2800" dirty="0">
                <a:hlinkClick r:id="rId2"/>
              </a:rPr>
              <a:t>http://fms12.esu1.org/fmi/iwp/res/</a:t>
            </a:r>
            <a:r>
              <a:rPr lang="en-US" sz="2800" dirty="0" smtClean="0">
                <a:hlinkClick r:id="rId2"/>
              </a:rPr>
              <a:t>iwp_auth.html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 descr="Screen shot 2012-04-25 at 9.19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00" y="2819400"/>
            <a:ext cx="53848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72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Documents/Data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297180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Annual Financial Reports (AFRs)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Special Education School Age Final Financials (SA FFRs)</a:t>
            </a:r>
          </a:p>
        </p:txBody>
      </p:sp>
    </p:spTree>
    <p:extLst>
      <p:ext uri="{BB962C8B-B14F-4D97-AF65-F5344CB8AC3E}">
        <p14:creationId xmlns:p14="http://schemas.microsoft.com/office/powerpoint/2010/main" val="52345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21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749300"/>
            <a:ext cx="75565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85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4-25 at 9.2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1000"/>
            <a:ext cx="7302500" cy="63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4773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229</Words>
  <Application>Microsoft Macintosh PowerPoint</Application>
  <PresentationFormat>On-screen Show (4:3)</PresentationFormat>
  <Paragraphs>69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Presentation</vt:lpstr>
      <vt:lpstr>Welcome to MOE</vt:lpstr>
      <vt:lpstr>Goals</vt:lpstr>
      <vt:lpstr>PowerPoint Presentation</vt:lpstr>
      <vt:lpstr>PowerPoint Presentation</vt:lpstr>
      <vt:lpstr>PowerPoint Presentation</vt:lpstr>
      <vt:lpstr>MOE</vt:lpstr>
      <vt:lpstr>Documents/Data</vt:lpstr>
      <vt:lpstr>PowerPoint Presentation</vt:lpstr>
      <vt:lpstr>PowerPoint Presentation</vt:lpstr>
      <vt:lpstr>PowerPoint Presentation</vt:lpstr>
      <vt:lpstr>Saving</vt:lpstr>
      <vt:lpstr>PowerPoint Presentation</vt:lpstr>
      <vt:lpstr>PowerPoint Presentation</vt:lpstr>
      <vt:lpstr>First year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Create New Year &amp; Navigation</vt:lpstr>
      <vt:lpstr>Adjusting MOE</vt:lpstr>
      <vt:lpstr>PowerPoint Presentation</vt:lpstr>
      <vt:lpstr>PowerPoint Presentation</vt:lpstr>
      <vt:lpstr>Contact Info</vt:lpstr>
    </vt:vector>
  </TitlesOfParts>
  <Company>ESU #1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Clark</dc:creator>
  <cp:lastModifiedBy>Stuart Clark</cp:lastModifiedBy>
  <cp:revision>18</cp:revision>
  <cp:lastPrinted>2012-04-26T13:17:44Z</cp:lastPrinted>
  <dcterms:created xsi:type="dcterms:W3CDTF">2008-11-18T20:58:15Z</dcterms:created>
  <dcterms:modified xsi:type="dcterms:W3CDTF">2012-04-26T13:21:06Z</dcterms:modified>
</cp:coreProperties>
</file>